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71" r:id="rId4"/>
    <p:sldId id="270" r:id="rId5"/>
    <p:sldId id="264" r:id="rId6"/>
    <p:sldId id="265" r:id="rId7"/>
    <p:sldId id="266" r:id="rId8"/>
    <p:sldId id="261" r:id="rId9"/>
    <p:sldId id="277" r:id="rId10"/>
    <p:sldId id="267" r:id="rId11"/>
    <p:sldId id="272" r:id="rId12"/>
    <p:sldId id="274" r:id="rId13"/>
    <p:sldId id="268" r:id="rId14"/>
    <p:sldId id="262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://corporativ.com/portfolio/clients/Vector/logo_konf/7_PD&amp;YV_ident-kon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Рабочий стол\Рабочие программы на 2013-14 уч.г\Презентация Милосердие и сострадание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26088"/>
            <a:ext cx="2592288" cy="2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36510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Bookman Old Style" pitchFamily="16" charset="0"/>
              </a:rPr>
              <a:t>МИЛОСЕРДИЕ И СОСТРАДАНИЕ</a:t>
            </a:r>
            <a:endParaRPr lang="ru-RU" sz="5400" b="1" dirty="0">
              <a:solidFill>
                <a:schemeClr val="tx1"/>
              </a:solidFill>
              <a:latin typeface="Bookman Old Style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5.infourok.ru/uploads/ex/051f/0010cdfe-944ff950/2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8567936" cy="6425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>
            <a:off x="7894712" y="5359140"/>
            <a:ext cx="1249288" cy="1526244"/>
          </a:xfrm>
          <a:prstGeom prst="rect">
            <a:avLst/>
          </a:prstGeom>
          <a:noFill/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662473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ПАМЯТКА 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«ЖИЗНЕННЫХ ПРАВИЛ»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336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Любите окружающих вас людей: родных, близких, друзей.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Умейте видеть достоинства людей, ценить их.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Научитесь прощать людям их слабости; умейте повиниться и прощать обиды.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Учитесь ставить себя на место оказавшихся в трудной ситуации.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Не стесняйтесь проявить свое сочувствие, сопереживание окружающим.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Старайтесь прийти на помощь в нужный момент.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Не пытайтесь осчастливить всех, начните со своих близких.</a:t>
            </a:r>
          </a:p>
        </p:txBody>
      </p:sp>
      <p:pic>
        <p:nvPicPr>
          <p:cNvPr id="7" name="Picture 5" descr="D:\Рабочий стол\Рабочие программы на 2013-14 уч.г\Презентация Милосердие и сострадание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689" y="188640"/>
            <a:ext cx="14361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 rot="10800000">
            <a:off x="-1" y="0"/>
            <a:ext cx="1274293" cy="1556792"/>
          </a:xfrm>
          <a:prstGeom prst="rect">
            <a:avLst/>
          </a:prstGeom>
          <a:noFill/>
        </p:spPr>
      </p:pic>
      <p:pic>
        <p:nvPicPr>
          <p:cNvPr id="9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 rot="16200000">
            <a:off x="7588700" y="-151653"/>
            <a:ext cx="1368151" cy="1671457"/>
          </a:xfrm>
          <a:prstGeom prst="rect">
            <a:avLst/>
          </a:prstGeom>
          <a:noFill/>
        </p:spPr>
      </p:pic>
      <p:pic>
        <p:nvPicPr>
          <p:cNvPr id="11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 rot="5400000">
            <a:off x="94799" y="5648543"/>
            <a:ext cx="1155844" cy="131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>
            <a:off x="7894712" y="5359140"/>
            <a:ext cx="1249288" cy="1526244"/>
          </a:xfrm>
          <a:prstGeom prst="rect">
            <a:avLst/>
          </a:prstGeom>
          <a:noFill/>
        </p:spPr>
      </p:pic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88640"/>
            <a:ext cx="46292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"Без сострадания, милосердия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невозможно жить в мире".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i="1" dirty="0" err="1" smtClean="0">
                <a:solidFill>
                  <a:schemeClr val="accent5">
                    <a:lumMod val="75000"/>
                  </a:schemeClr>
                </a:solidFill>
              </a:rPr>
              <a:t>Зигфрид</a:t>
            </a: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5">
                    <a:lumMod val="75000"/>
                  </a:schemeClr>
                </a:solidFill>
              </a:rPr>
              <a:t>Ленц</a:t>
            </a:r>
            <a:endParaRPr lang="ru-RU" sz="28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60575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Помнящий добро никогда не сотворит зла.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Помоги, раздели беду - и твоя не так давить будет.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Радость у кого-то - порадуйся за него. В твоей душе посветлеет.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Любите друг друга. Любовь как благодатный дождик, после него даже сквозь самую твердую почву обязательно травка пробьется.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/>
          </a:p>
        </p:txBody>
      </p:sp>
      <p:pic>
        <p:nvPicPr>
          <p:cNvPr id="6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 rot="10800000">
            <a:off x="-1" y="0"/>
            <a:ext cx="1274293" cy="1556792"/>
          </a:xfrm>
          <a:prstGeom prst="rect">
            <a:avLst/>
          </a:prstGeom>
          <a:noFill/>
        </p:spPr>
      </p:pic>
      <p:pic>
        <p:nvPicPr>
          <p:cNvPr id="7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 rot="5400000">
            <a:off x="94799" y="5648543"/>
            <a:ext cx="1155844" cy="1317838"/>
          </a:xfrm>
          <a:prstGeom prst="rect">
            <a:avLst/>
          </a:prstGeom>
          <a:noFill/>
        </p:spPr>
      </p:pic>
      <p:pic>
        <p:nvPicPr>
          <p:cNvPr id="8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 rot="16200000">
            <a:off x="7588700" y="-151653"/>
            <a:ext cx="1368151" cy="1671457"/>
          </a:xfrm>
          <a:prstGeom prst="rect">
            <a:avLst/>
          </a:prstGeom>
          <a:noFill/>
        </p:spPr>
      </p:pic>
      <p:pic>
        <p:nvPicPr>
          <p:cNvPr id="10" name="Picture 5" descr="D:\Рабочий стол\Рабочие программы на 2013-14 уч.г\Презентация Милосердие и сострадание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332656"/>
            <a:ext cx="183502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 rot="5400000">
            <a:off x="94799" y="5648543"/>
            <a:ext cx="1155844" cy="1317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468052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Пословицы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 одежда красит человека, а добрые дела.</a:t>
            </a:r>
          </a:p>
          <a:p>
            <a:r>
              <a:rPr lang="ru-RU" dirty="0" smtClean="0"/>
              <a:t>Торопись на доброе дело, а худое само приспеет.</a:t>
            </a:r>
          </a:p>
          <a:p>
            <a:r>
              <a:rPr lang="ru-RU" dirty="0" smtClean="0"/>
              <a:t>Злой плачет от зависти, а добрый от радости.</a:t>
            </a:r>
          </a:p>
          <a:p>
            <a:r>
              <a:rPr lang="ru-RU" dirty="0" smtClean="0"/>
              <a:t>Добрые слова дороже богатства.</a:t>
            </a:r>
          </a:p>
          <a:p>
            <a:r>
              <a:rPr lang="ru-RU" dirty="0" smtClean="0"/>
              <a:t>Кто добро творит, тому бог отплатит.</a:t>
            </a:r>
          </a:p>
          <a:p>
            <a:r>
              <a:rPr lang="ru-RU" dirty="0" smtClean="0"/>
              <a:t>Лучше всех знает цену добру тот, кто испытал       зло.</a:t>
            </a:r>
            <a:endParaRPr lang="ru-RU" dirty="0"/>
          </a:p>
        </p:txBody>
      </p:sp>
      <p:pic>
        <p:nvPicPr>
          <p:cNvPr id="6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>
            <a:off x="7894712" y="5359140"/>
            <a:ext cx="1249288" cy="1526244"/>
          </a:xfrm>
          <a:prstGeom prst="rect">
            <a:avLst/>
          </a:prstGeom>
          <a:noFill/>
        </p:spPr>
      </p:pic>
      <p:pic>
        <p:nvPicPr>
          <p:cNvPr id="8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 rot="16200000">
            <a:off x="7588700" y="-151653"/>
            <a:ext cx="1368151" cy="1671457"/>
          </a:xfrm>
          <a:prstGeom prst="rect">
            <a:avLst/>
          </a:prstGeom>
          <a:noFill/>
        </p:spPr>
      </p:pic>
      <p:pic>
        <p:nvPicPr>
          <p:cNvPr id="9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 l="80038" t="67483"/>
          <a:stretch>
            <a:fillRect/>
          </a:stretch>
        </p:blipFill>
        <p:spPr bwMode="auto">
          <a:xfrm rot="10800000">
            <a:off x="-1" y="0"/>
            <a:ext cx="1274293" cy="1556792"/>
          </a:xfrm>
          <a:prstGeom prst="rect">
            <a:avLst/>
          </a:prstGeom>
          <a:noFill/>
        </p:spPr>
      </p:pic>
      <p:pic>
        <p:nvPicPr>
          <p:cNvPr id="10" name="Picture 5" descr="D:\Рабочий стол\Рабочие программы на 2013-14 уч.г\Презентация Милосердие и сострадание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151588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4.infourok.ru/uploads/ex/124b/0002d16a-1f513b92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95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itd2.mycdn.me/image?id=890338150299&amp;t=20&amp;plc=MOBILE&amp;tkn=*9m0iz62dL3H4-6bwz8oGYXIevx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ocuments.infourok.ru/ad82a02c-82d4-40ff-994f-eff6dc823a8d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6336704" cy="475252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4725144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Музыка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внутри – это то, как звучит ваше сердце, ваши мысли, когда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слышите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вы. И это создает настроение и позволяет выражать отношение к окружающему вас. Полезно самому себе время от времени задавать вопрос – что звучит внутри меня: добро, искренность, злоба, раздражение? Научившись слышать себя, вы научитесь слышать и понимать окружающих.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D:\Рабочий стол\Рабочие программы на 2013-14 уч.г\Презентация Милосердие и сострадание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4361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46.userapi.com/impg/WSnkIisLtVK-aVY_TbGYrF6QU4OO5OxCEIsW-Q/cYPd_5po4Tc.jpg?size=1600x1200&amp;quality=96&amp;sign=8cb9814b1c384deb5887b6ebc103bd1c&amp;type=album"/>
          <p:cNvPicPr>
            <a:picLocks noChangeAspect="1" noChangeArrowheads="1"/>
          </p:cNvPicPr>
          <p:nvPr/>
        </p:nvPicPr>
        <p:blipFill>
          <a:blip r:embed="rId2" cstate="print"/>
          <a:srcRect l="14964" t="18705"/>
          <a:stretch>
            <a:fillRect/>
          </a:stretch>
        </p:blipFill>
        <p:spPr bwMode="auto">
          <a:xfrm>
            <a:off x="683568" y="2708920"/>
            <a:ext cx="5624018" cy="403244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88640"/>
            <a:ext cx="7704856" cy="2620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Попробуй сам кому-нибудь помочь,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может быть, тогда — счастливый случай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Тоску и тишину прогонит прочь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Внезапность в ком-то найденных созвучий.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D:\Рабочий стол\Рабочие программы на 2013-14 уч.г\Презентация Милосердие и сострадание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897" y="0"/>
            <a:ext cx="14361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6208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Всё </a:t>
            </a:r>
            <a:r>
              <a:rPr lang="ru-RU" dirty="0" smtClean="0"/>
              <a:t>Счастье подарить другим, </a:t>
            </a:r>
          </a:p>
          <a:p>
            <a:pPr>
              <a:buNone/>
            </a:pPr>
            <a:r>
              <a:rPr lang="ru-RU" dirty="0" smtClean="0"/>
              <a:t>Что в жизни есть ещё дороже? </a:t>
            </a:r>
          </a:p>
          <a:p>
            <a:pPr>
              <a:buNone/>
            </a:pPr>
            <a:r>
              <a:rPr lang="ru-RU" dirty="0" smtClean="0"/>
              <a:t>Ты можешь быть любым, глухим, </a:t>
            </a:r>
          </a:p>
          <a:p>
            <a:pPr>
              <a:buNone/>
            </a:pPr>
            <a:r>
              <a:rPr lang="ru-RU" dirty="0" smtClean="0"/>
              <a:t>Но быть бесчувственным - не можешь</a:t>
            </a:r>
            <a:endParaRPr lang="ru-RU" dirty="0"/>
          </a:p>
        </p:txBody>
      </p:sp>
      <p:pic>
        <p:nvPicPr>
          <p:cNvPr id="27650" name="Picture 2" descr="https://sun9-9.userapi.com/impg/pIQy8Atqhm4hLSX5ns5cxgCBiyNAKxtEcnZViw/0xT-n4zKOFs.jpg?size=1600x1200&amp;quality=96&amp;sign=573d908d1daf859a159c929a58421ce6&amp;type=album"/>
          <p:cNvPicPr>
            <a:picLocks noChangeAspect="1" noChangeArrowheads="1"/>
          </p:cNvPicPr>
          <p:nvPr/>
        </p:nvPicPr>
        <p:blipFill>
          <a:blip r:embed="rId2" cstate="print"/>
          <a:srcRect l="1373" t="12816"/>
          <a:stretch>
            <a:fillRect/>
          </a:stretch>
        </p:blipFill>
        <p:spPr bwMode="auto">
          <a:xfrm>
            <a:off x="2987824" y="2924148"/>
            <a:ext cx="5649018" cy="3745212"/>
          </a:xfrm>
          <a:prstGeom prst="rect">
            <a:avLst/>
          </a:prstGeom>
          <a:noFill/>
        </p:spPr>
      </p:pic>
      <p:pic>
        <p:nvPicPr>
          <p:cNvPr id="7" name="Picture 5" descr="D:\Рабочий стол\Рабочие программы на 2013-14 уч.г\Презентация Милосердие и сострадание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361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5.infourok.ru/uploads/ex/06a7/00054a4e-1bfeaa8b/img4.jpg"/>
          <p:cNvPicPr>
            <a:picLocks noChangeAspect="1" noChangeArrowheads="1"/>
          </p:cNvPicPr>
          <p:nvPr/>
        </p:nvPicPr>
        <p:blipFill>
          <a:blip r:embed="rId2" cstate="print"/>
          <a:srcRect l="2637" t="4951" r="1875" b="5941"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ds04.infourok.ru/uploads/ex/129f/0015484e-de5ea040/4/img6.jpg"/>
          <p:cNvPicPr>
            <a:picLocks noChangeAspect="1" noChangeArrowheads="1"/>
          </p:cNvPicPr>
          <p:nvPr/>
        </p:nvPicPr>
        <p:blipFill>
          <a:blip r:embed="rId2" cstate="print"/>
          <a:srcRect l="9084" t="11745" r="26503" b="7509"/>
          <a:stretch>
            <a:fillRect/>
          </a:stretch>
        </p:blipFill>
        <p:spPr bwMode="auto">
          <a:xfrm>
            <a:off x="107504" y="260648"/>
            <a:ext cx="8845642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4.infourok.ru/uploads/ex/10d2/0012c1f9-9d287839/img16.jpg"/>
          <p:cNvPicPr>
            <a:picLocks noChangeAspect="1" noChangeArrowheads="1"/>
          </p:cNvPicPr>
          <p:nvPr/>
        </p:nvPicPr>
        <p:blipFill>
          <a:blip r:embed="rId2" cstate="print"/>
          <a:srcRect l="9796" t="8434" r="11590" b="8434"/>
          <a:stretch>
            <a:fillRect/>
          </a:stretch>
        </p:blipFill>
        <p:spPr bwMode="auto">
          <a:xfrm>
            <a:off x="279697" y="260648"/>
            <a:ext cx="8171343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4.infourok.ru/uploads/ex/0344/0017e48b-43b85c66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639944" cy="6479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016" y="155679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Достается недешево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Счастье трудных дорог,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ты сделал хорошего,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Чем ты людям помог?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Иль под снежной порошей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Жизнь спасаешь кому?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Делать людям хорошее -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Хорошеть самому.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ds03.infourok.ru/uploads/ex/0bd6/00001f5d-e54e9450/img6.jpg"/>
          <p:cNvPicPr>
            <a:picLocks noChangeAspect="1" noChangeArrowheads="1"/>
          </p:cNvPicPr>
          <p:nvPr/>
        </p:nvPicPr>
        <p:blipFill>
          <a:blip r:embed="rId2" cstate="print"/>
          <a:srcRect l="5264" t="44919" r="49466" b="336"/>
          <a:stretch>
            <a:fillRect/>
          </a:stretch>
        </p:blipFill>
        <p:spPr bwMode="auto">
          <a:xfrm>
            <a:off x="6300192" y="2852936"/>
            <a:ext cx="2461197" cy="2232248"/>
          </a:xfrm>
          <a:prstGeom prst="rect">
            <a:avLst/>
          </a:prstGeom>
          <a:noFill/>
        </p:spPr>
      </p:pic>
      <p:pic>
        <p:nvPicPr>
          <p:cNvPr id="7" name="Picture 2" descr="https://ds03.infourok.ru/uploads/ex/0bd6/00001f5d-e54e9450/img6.jpg"/>
          <p:cNvPicPr>
            <a:picLocks noChangeAspect="1" noChangeArrowheads="1"/>
          </p:cNvPicPr>
          <p:nvPr/>
        </p:nvPicPr>
        <p:blipFill>
          <a:blip r:embed="rId2" cstate="print"/>
          <a:srcRect l="55264" t="44919" r="2625" b="4547"/>
          <a:stretch>
            <a:fillRect/>
          </a:stretch>
        </p:blipFill>
        <p:spPr bwMode="auto">
          <a:xfrm>
            <a:off x="6300192" y="260648"/>
            <a:ext cx="2480276" cy="2232248"/>
          </a:xfrm>
          <a:prstGeom prst="rect">
            <a:avLst/>
          </a:prstGeom>
          <a:noFill/>
        </p:spPr>
      </p:pic>
      <p:pic>
        <p:nvPicPr>
          <p:cNvPr id="9" name="Picture 2" descr="https://fs00.infourok.ru/images/doc/242/227537/2/img9.jpg"/>
          <p:cNvPicPr>
            <a:picLocks noChangeAspect="1" noChangeArrowheads="1"/>
          </p:cNvPicPr>
          <p:nvPr/>
        </p:nvPicPr>
        <p:blipFill>
          <a:blip r:embed="rId3" cstate="print"/>
          <a:srcRect l="57143" t="42857" r="2679" b="2380"/>
          <a:stretch>
            <a:fillRect/>
          </a:stretch>
        </p:blipFill>
        <p:spPr bwMode="auto">
          <a:xfrm>
            <a:off x="3779912" y="260648"/>
            <a:ext cx="2254163" cy="2232248"/>
          </a:xfrm>
          <a:prstGeom prst="rect">
            <a:avLst/>
          </a:prstGeom>
          <a:noFill/>
        </p:spPr>
      </p:pic>
      <p:pic>
        <p:nvPicPr>
          <p:cNvPr id="10" name="Picture 2" descr="https://fs00.infourok.ru/images/doc/242/227537/2/img9.jpg"/>
          <p:cNvPicPr>
            <a:picLocks noChangeAspect="1" noChangeArrowheads="1"/>
          </p:cNvPicPr>
          <p:nvPr/>
        </p:nvPicPr>
        <p:blipFill>
          <a:blip r:embed="rId3" cstate="print"/>
          <a:srcRect l="67753" t="2242" r="3675" b="63234"/>
          <a:stretch>
            <a:fillRect/>
          </a:stretch>
        </p:blipFill>
        <p:spPr bwMode="auto">
          <a:xfrm>
            <a:off x="3707904" y="4077072"/>
            <a:ext cx="2463170" cy="2232248"/>
          </a:xfrm>
          <a:prstGeom prst="rect">
            <a:avLst/>
          </a:prstGeom>
          <a:noFill/>
        </p:spPr>
      </p:pic>
      <p:pic>
        <p:nvPicPr>
          <p:cNvPr id="11" name="Picture 2" descr="https://fs00.infourok.ru/images/doc/242/227537/2/img9.jpg"/>
          <p:cNvPicPr>
            <a:picLocks noChangeAspect="1" noChangeArrowheads="1"/>
          </p:cNvPicPr>
          <p:nvPr/>
        </p:nvPicPr>
        <p:blipFill>
          <a:blip r:embed="rId3" cstate="print"/>
          <a:srcRect l="1786" t="47619" r="45536" b="4762"/>
          <a:stretch>
            <a:fillRect/>
          </a:stretch>
        </p:blipFill>
        <p:spPr bwMode="auto">
          <a:xfrm>
            <a:off x="395536" y="4725144"/>
            <a:ext cx="2890779" cy="1827584"/>
          </a:xfrm>
          <a:prstGeom prst="rect">
            <a:avLst/>
          </a:prstGeom>
          <a:noFill/>
        </p:spPr>
      </p:pic>
      <p:pic>
        <p:nvPicPr>
          <p:cNvPr id="12" name="Picture 5" descr="D:\Рабочий стол\Рабочие программы на 2013-14 уч.г\Презентация Милосердие и сострадание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361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334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ПАМЯТКА  «ЖИЗНЕННЫХ ПРАВИЛ»</vt:lpstr>
      <vt:lpstr>"Без сострадания, милосердия  невозможно жить в мире". Зигфрид Ленц</vt:lpstr>
      <vt:lpstr>Пословицы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HP</cp:lastModifiedBy>
  <cp:revision>27</cp:revision>
  <dcterms:created xsi:type="dcterms:W3CDTF">2022-01-20T17:31:52Z</dcterms:created>
  <dcterms:modified xsi:type="dcterms:W3CDTF">2022-01-22T17:39:43Z</dcterms:modified>
</cp:coreProperties>
</file>